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jpg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147138630" r:id="rId3"/>
    <p:sldId id="1049" r:id="rId4"/>
    <p:sldId id="1042" r:id="rId5"/>
    <p:sldId id="972" r:id="rId6"/>
    <p:sldId id="2147138606" r:id="rId7"/>
    <p:sldId id="2147138620" r:id="rId8"/>
    <p:sldId id="2147138627" r:id="rId9"/>
  </p:sldIdLst>
  <p:sldSz cx="18288000" cy="10287000"/>
  <p:notesSz cx="7099300" cy="10234613"/>
  <p:embeddedFontLst>
    <p:embeddedFont>
      <p:font typeface="Open Sans" panose="02020500000000000000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aytone One" panose="02020500000000000000" charset="0"/>
      <p:regular r:id="rId20"/>
    </p:embeddedFont>
    <p:embeddedFont>
      <p:font typeface="微軟正黑體" panose="020B0604030504040204" pitchFamily="34" charset="-120"/>
      <p:regular r:id="rId21"/>
      <p:bold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  <p:embeddedFont>
      <p:font typeface="標楷體" panose="03000509000000000000" pitchFamily="65" charset="-12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E47"/>
    <a:srgbClr val="43937D"/>
    <a:srgbClr val="055E5C"/>
    <a:srgbClr val="0099CC"/>
    <a:srgbClr val="B04F4B"/>
    <a:srgbClr val="E39E48"/>
    <a:srgbClr val="477683"/>
    <a:srgbClr val="FF9900"/>
    <a:srgbClr val="00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767E57-3AF3-4AAB-B786-035AE5C2DC87}">
  <a:tblStyle styleId="{61767E57-3AF3-4AAB-B786-035AE5C2DC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2" autoAdjust="0"/>
    <p:restoredTop sz="94684"/>
  </p:normalViewPr>
  <p:slideViewPr>
    <p:cSldViewPr snapToGrid="0">
      <p:cViewPr varScale="1">
        <p:scale>
          <a:sx n="52" d="100"/>
          <a:sy n="52" d="100"/>
        </p:scale>
        <p:origin x="7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5950E-BF16-4881-9F37-A173922D701E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2769595F-B72F-481E-9AA3-EBC478899E07}">
      <dgm:prSet phldrT="[文字]" custT="1"/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4400" b="1" dirty="0"/>
            <a:t>做好</a:t>
          </a:r>
          <a:endParaRPr lang="en-US" altLang="zh-TW" sz="4400" b="1" dirty="0"/>
        </a:p>
        <a:p>
          <a:pPr>
            <a:spcAft>
              <a:spcPts val="0"/>
            </a:spcAft>
          </a:pPr>
          <a:r>
            <a:rPr lang="zh-TW" altLang="en-US" sz="4000" b="1" dirty="0"/>
            <a:t>班級經營</a:t>
          </a:r>
        </a:p>
      </dgm:t>
    </dgm:pt>
    <dgm:pt modelId="{89AB8D8E-294D-477A-B534-C623C0EDBF5A}" type="parTrans" cxnId="{593DD526-1730-4BEE-B5D6-1CBD2D02C707}">
      <dgm:prSet/>
      <dgm:spPr/>
      <dgm:t>
        <a:bodyPr/>
        <a:lstStyle/>
        <a:p>
          <a:endParaRPr lang="zh-TW" altLang="en-US"/>
        </a:p>
      </dgm:t>
    </dgm:pt>
    <dgm:pt modelId="{3DB59B22-9947-48BE-9F0F-DCA6B91FA067}" type="sibTrans" cxnId="{593DD526-1730-4BEE-B5D6-1CBD2D02C707}">
      <dgm:prSet/>
      <dgm:spPr/>
      <dgm:t>
        <a:bodyPr/>
        <a:lstStyle/>
        <a:p>
          <a:endParaRPr lang="zh-TW" altLang="en-US"/>
        </a:p>
      </dgm:t>
    </dgm:pt>
    <dgm:pt modelId="{F69228E9-8B73-4707-8794-E986259C6D69}">
      <dgm:prSet phldrT="[文字]" custT="1"/>
      <dgm:spPr>
        <a:solidFill>
          <a:srgbClr val="7EC3D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400" b="1" dirty="0"/>
            <a:t>查證</a:t>
          </a:r>
          <a:endParaRPr lang="en-US" altLang="zh-TW" sz="44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000" b="1" dirty="0"/>
            <a:t>不當行為</a:t>
          </a:r>
        </a:p>
      </dgm:t>
    </dgm:pt>
    <dgm:pt modelId="{F156FDEC-8CFD-4536-8D5A-3BB59CCFCCCD}" type="parTrans" cxnId="{7BD2CEAF-1AEC-4650-B1F9-0C11C0E04DAA}">
      <dgm:prSet/>
      <dgm:spPr/>
      <dgm:t>
        <a:bodyPr/>
        <a:lstStyle/>
        <a:p>
          <a:endParaRPr lang="zh-TW" altLang="en-US"/>
        </a:p>
      </dgm:t>
    </dgm:pt>
    <dgm:pt modelId="{AC8C81B8-6E41-4E3C-B777-3B68E2778B08}" type="sibTrans" cxnId="{7BD2CEAF-1AEC-4650-B1F9-0C11C0E04DAA}">
      <dgm:prSet/>
      <dgm:spPr/>
      <dgm:t>
        <a:bodyPr/>
        <a:lstStyle/>
        <a:p>
          <a:endParaRPr lang="zh-TW" altLang="en-US"/>
        </a:p>
      </dgm:t>
    </dgm:pt>
    <dgm:pt modelId="{85101525-163E-474D-B72C-23EE4D2D2376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400" b="1" dirty="0"/>
            <a:t>積極</a:t>
          </a:r>
          <a:endParaRPr lang="en-US" altLang="zh-TW" sz="44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000" b="1" dirty="0"/>
            <a:t>輔導介入</a:t>
          </a:r>
        </a:p>
      </dgm:t>
    </dgm:pt>
    <dgm:pt modelId="{9D5F18DE-6B09-42D0-A865-4392750F1EBF}" type="parTrans" cxnId="{ED05C1E4-DF35-4C32-9C33-676F42C54D23}">
      <dgm:prSet/>
      <dgm:spPr/>
      <dgm:t>
        <a:bodyPr/>
        <a:lstStyle/>
        <a:p>
          <a:endParaRPr lang="zh-TW" altLang="en-US"/>
        </a:p>
      </dgm:t>
    </dgm:pt>
    <dgm:pt modelId="{B45673FA-5468-4042-A277-99C6E8DA19B7}" type="sibTrans" cxnId="{ED05C1E4-DF35-4C32-9C33-676F42C54D23}">
      <dgm:prSet/>
      <dgm:spPr/>
      <dgm:t>
        <a:bodyPr/>
        <a:lstStyle/>
        <a:p>
          <a:endParaRPr lang="zh-TW" altLang="en-US"/>
        </a:p>
      </dgm:t>
    </dgm:pt>
    <dgm:pt modelId="{48B6F3CE-DA07-7F47-9010-F2F021928BF4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400" b="1" dirty="0"/>
            <a:t>減少</a:t>
          </a:r>
          <a:endParaRPr lang="en-US" altLang="zh-TW" sz="44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000" b="1" dirty="0"/>
            <a:t>霸凌事件</a:t>
          </a:r>
          <a:endParaRPr lang="en-US" altLang="zh-TW" sz="4000" b="1" dirty="0"/>
        </a:p>
        <a:p>
          <a:pPr>
            <a:lnSpc>
              <a:spcPct val="100000"/>
            </a:lnSpc>
            <a:spcAft>
              <a:spcPts val="0"/>
            </a:spcAft>
          </a:pPr>
          <a:endParaRPr lang="zh-TW" altLang="en-US" sz="2800" b="1" dirty="0"/>
        </a:p>
      </dgm:t>
    </dgm:pt>
    <dgm:pt modelId="{3003AFF5-48D5-0B4C-9F13-162679407C93}" type="parTrans" cxnId="{2098185B-1085-9D40-A9A7-ECC47A8FBAA4}">
      <dgm:prSet/>
      <dgm:spPr/>
      <dgm:t>
        <a:bodyPr/>
        <a:lstStyle/>
        <a:p>
          <a:endParaRPr lang="zh-TW" altLang="en-US"/>
        </a:p>
      </dgm:t>
    </dgm:pt>
    <dgm:pt modelId="{70931114-DD06-6642-A259-5D55D2C862E9}" type="sibTrans" cxnId="{2098185B-1085-9D40-A9A7-ECC47A8FBAA4}">
      <dgm:prSet/>
      <dgm:spPr/>
      <dgm:t>
        <a:bodyPr/>
        <a:lstStyle/>
        <a:p>
          <a:endParaRPr lang="zh-TW" altLang="en-US"/>
        </a:p>
      </dgm:t>
    </dgm:pt>
    <dgm:pt modelId="{1E499849-DAA1-4068-B2A6-26CBE48F95E2}" type="pres">
      <dgm:prSet presAssocID="{A035950E-BF16-4881-9F37-A173922D701E}" presName="arrowDiagram" presStyleCnt="0">
        <dgm:presLayoutVars>
          <dgm:chMax val="5"/>
          <dgm:dir/>
          <dgm:resizeHandles val="exact"/>
        </dgm:presLayoutVars>
      </dgm:prSet>
      <dgm:spPr/>
    </dgm:pt>
    <dgm:pt modelId="{3C8ECFA4-19A0-47BE-AEA4-E178A5A38764}" type="pres">
      <dgm:prSet presAssocID="{A035950E-BF16-4881-9F37-A173922D701E}" presName="arrow" presStyleLbl="bgShp" presStyleIdx="0" presStyleCnt="1" custLinFactNeighborX="-684"/>
      <dgm:spPr/>
    </dgm:pt>
    <dgm:pt modelId="{B3895887-E66A-8B40-996D-C4FB50B9D639}" type="pres">
      <dgm:prSet presAssocID="{A035950E-BF16-4881-9F37-A173922D701E}" presName="arrowDiagram4" presStyleCnt="0"/>
      <dgm:spPr/>
    </dgm:pt>
    <dgm:pt modelId="{99870F97-21C9-D544-B8F1-B6F2A4A4936F}" type="pres">
      <dgm:prSet presAssocID="{2769595F-B72F-481E-9AA3-EBC478899E07}" presName="bullet4a" presStyleLbl="node1" presStyleIdx="0" presStyleCnt="4"/>
      <dgm:spPr/>
    </dgm:pt>
    <dgm:pt modelId="{C7BC6777-632D-084C-AABB-197B9BAF6BDB}" type="pres">
      <dgm:prSet presAssocID="{2769595F-B72F-481E-9AA3-EBC478899E07}" presName="textBox4a" presStyleLbl="revTx" presStyleIdx="0" presStyleCnt="4" custLinFactNeighborX="-50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F63CCF-60E5-C648-A438-7BA46602FA34}" type="pres">
      <dgm:prSet presAssocID="{F69228E9-8B73-4707-8794-E986259C6D69}" presName="bullet4b" presStyleLbl="node1" presStyleIdx="1" presStyleCnt="4"/>
      <dgm:spPr/>
    </dgm:pt>
    <dgm:pt modelId="{14E16BAA-381C-9142-B519-6F72A7812BD8}" type="pres">
      <dgm:prSet presAssocID="{F69228E9-8B73-4707-8794-E986259C6D69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B7460B-CB5B-D741-80BD-18E674165FC6}" type="pres">
      <dgm:prSet presAssocID="{85101525-163E-474D-B72C-23EE4D2D2376}" presName="bullet4c" presStyleLbl="node1" presStyleIdx="2" presStyleCnt="4"/>
      <dgm:spPr/>
    </dgm:pt>
    <dgm:pt modelId="{FF603DE9-A998-1E48-B06E-D932A7DA1CE0}" type="pres">
      <dgm:prSet presAssocID="{85101525-163E-474D-B72C-23EE4D2D2376}" presName="textBox4c" presStyleLbl="revTx" presStyleIdx="2" presStyleCnt="4" custLinFactNeighborX="37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EFFA71-DD71-1D48-AD01-2E78A8A4ECD5}" type="pres">
      <dgm:prSet presAssocID="{48B6F3CE-DA07-7F47-9010-F2F021928BF4}" presName="bullet4d" presStyleLbl="node1" presStyleIdx="3" presStyleCnt="4"/>
      <dgm:spPr/>
    </dgm:pt>
    <dgm:pt modelId="{0DB00DDC-1DF3-A64B-A7D4-078C76CB9DBD}" type="pres">
      <dgm:prSet presAssocID="{48B6F3CE-DA07-7F47-9010-F2F021928BF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3DD526-1730-4BEE-B5D6-1CBD2D02C707}" srcId="{A035950E-BF16-4881-9F37-A173922D701E}" destId="{2769595F-B72F-481E-9AA3-EBC478899E07}" srcOrd="0" destOrd="0" parTransId="{89AB8D8E-294D-477A-B534-C623C0EDBF5A}" sibTransId="{3DB59B22-9947-48BE-9F0F-DCA6B91FA067}"/>
    <dgm:cxn modelId="{7BD2CEAF-1AEC-4650-B1F9-0C11C0E04DAA}" srcId="{A035950E-BF16-4881-9F37-A173922D701E}" destId="{F69228E9-8B73-4707-8794-E986259C6D69}" srcOrd="1" destOrd="0" parTransId="{F156FDEC-8CFD-4536-8D5A-3BB59CCFCCCD}" sibTransId="{AC8C81B8-6E41-4E3C-B777-3B68E2778B08}"/>
    <dgm:cxn modelId="{2098185B-1085-9D40-A9A7-ECC47A8FBAA4}" srcId="{A035950E-BF16-4881-9F37-A173922D701E}" destId="{48B6F3CE-DA07-7F47-9010-F2F021928BF4}" srcOrd="3" destOrd="0" parTransId="{3003AFF5-48D5-0B4C-9F13-162679407C93}" sibTransId="{70931114-DD06-6642-A259-5D55D2C862E9}"/>
    <dgm:cxn modelId="{12F68FBC-F7FB-4D7F-A6E1-6D091C253A0C}" type="presOf" srcId="{A035950E-BF16-4881-9F37-A173922D701E}" destId="{1E499849-DAA1-4068-B2A6-26CBE48F95E2}" srcOrd="0" destOrd="0" presId="urn:microsoft.com/office/officeart/2005/8/layout/arrow2"/>
    <dgm:cxn modelId="{79BD63AC-DACF-8F45-8295-1142F6913A28}" type="presOf" srcId="{85101525-163E-474D-B72C-23EE4D2D2376}" destId="{FF603DE9-A998-1E48-B06E-D932A7DA1CE0}" srcOrd="0" destOrd="0" presId="urn:microsoft.com/office/officeart/2005/8/layout/arrow2"/>
    <dgm:cxn modelId="{9D4718BA-88C5-484B-8E08-37285F161A30}" type="presOf" srcId="{F69228E9-8B73-4707-8794-E986259C6D69}" destId="{14E16BAA-381C-9142-B519-6F72A7812BD8}" srcOrd="0" destOrd="0" presId="urn:microsoft.com/office/officeart/2005/8/layout/arrow2"/>
    <dgm:cxn modelId="{9A09013F-1DAA-AB48-8497-C572FCE2CA8E}" type="presOf" srcId="{2769595F-B72F-481E-9AA3-EBC478899E07}" destId="{C7BC6777-632D-084C-AABB-197B9BAF6BDB}" srcOrd="0" destOrd="0" presId="urn:microsoft.com/office/officeart/2005/8/layout/arrow2"/>
    <dgm:cxn modelId="{ED05C1E4-DF35-4C32-9C33-676F42C54D23}" srcId="{A035950E-BF16-4881-9F37-A173922D701E}" destId="{85101525-163E-474D-B72C-23EE4D2D2376}" srcOrd="2" destOrd="0" parTransId="{9D5F18DE-6B09-42D0-A865-4392750F1EBF}" sibTransId="{B45673FA-5468-4042-A277-99C6E8DA19B7}"/>
    <dgm:cxn modelId="{D9768E76-D330-6C49-98AA-5AAF9B25CAA1}" type="presOf" srcId="{48B6F3CE-DA07-7F47-9010-F2F021928BF4}" destId="{0DB00DDC-1DF3-A64B-A7D4-078C76CB9DBD}" srcOrd="0" destOrd="0" presId="urn:microsoft.com/office/officeart/2005/8/layout/arrow2"/>
    <dgm:cxn modelId="{4A94D80F-789B-4BB3-85B0-E8B7CADBF354}" type="presParOf" srcId="{1E499849-DAA1-4068-B2A6-26CBE48F95E2}" destId="{3C8ECFA4-19A0-47BE-AEA4-E178A5A38764}" srcOrd="0" destOrd="0" presId="urn:microsoft.com/office/officeart/2005/8/layout/arrow2"/>
    <dgm:cxn modelId="{69DFED81-68A5-DE47-9995-8F28077CD387}" type="presParOf" srcId="{1E499849-DAA1-4068-B2A6-26CBE48F95E2}" destId="{B3895887-E66A-8B40-996D-C4FB50B9D639}" srcOrd="1" destOrd="0" presId="urn:microsoft.com/office/officeart/2005/8/layout/arrow2"/>
    <dgm:cxn modelId="{6B6EE4EF-F0B9-D647-B325-99231A732316}" type="presParOf" srcId="{B3895887-E66A-8B40-996D-C4FB50B9D639}" destId="{99870F97-21C9-D544-B8F1-B6F2A4A4936F}" srcOrd="0" destOrd="0" presId="urn:microsoft.com/office/officeart/2005/8/layout/arrow2"/>
    <dgm:cxn modelId="{5B1FB644-4024-224D-A1C8-D5DCF1BF409B}" type="presParOf" srcId="{B3895887-E66A-8B40-996D-C4FB50B9D639}" destId="{C7BC6777-632D-084C-AABB-197B9BAF6BDB}" srcOrd="1" destOrd="0" presId="urn:microsoft.com/office/officeart/2005/8/layout/arrow2"/>
    <dgm:cxn modelId="{BBC919F7-5229-3344-9E93-BFF16A8E74ED}" type="presParOf" srcId="{B3895887-E66A-8B40-996D-C4FB50B9D639}" destId="{9EF63CCF-60E5-C648-A438-7BA46602FA34}" srcOrd="2" destOrd="0" presId="urn:microsoft.com/office/officeart/2005/8/layout/arrow2"/>
    <dgm:cxn modelId="{F8802CDE-022B-0E47-8A03-36B74EB3B8D1}" type="presParOf" srcId="{B3895887-E66A-8B40-996D-C4FB50B9D639}" destId="{14E16BAA-381C-9142-B519-6F72A7812BD8}" srcOrd="3" destOrd="0" presId="urn:microsoft.com/office/officeart/2005/8/layout/arrow2"/>
    <dgm:cxn modelId="{C05910D9-FD17-7A41-8F99-D929C59E5BF0}" type="presParOf" srcId="{B3895887-E66A-8B40-996D-C4FB50B9D639}" destId="{C4B7460B-CB5B-D741-80BD-18E674165FC6}" srcOrd="4" destOrd="0" presId="urn:microsoft.com/office/officeart/2005/8/layout/arrow2"/>
    <dgm:cxn modelId="{3909D2A0-E87A-A14D-83B7-A3EA16EE1259}" type="presParOf" srcId="{B3895887-E66A-8B40-996D-C4FB50B9D639}" destId="{FF603DE9-A998-1E48-B06E-D932A7DA1CE0}" srcOrd="5" destOrd="0" presId="urn:microsoft.com/office/officeart/2005/8/layout/arrow2"/>
    <dgm:cxn modelId="{E1C9A7FC-8043-D240-BD7F-5BE8DF7A20C8}" type="presParOf" srcId="{B3895887-E66A-8B40-996D-C4FB50B9D639}" destId="{81EFFA71-DD71-1D48-AD01-2E78A8A4ECD5}" srcOrd="6" destOrd="0" presId="urn:microsoft.com/office/officeart/2005/8/layout/arrow2"/>
    <dgm:cxn modelId="{F57D29FD-D476-7942-B58D-216C5D11FEFC}" type="presParOf" srcId="{B3895887-E66A-8B40-996D-C4FB50B9D639}" destId="{0DB00DDC-1DF3-A64B-A7D4-078C76CB9DB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ECFA4-19A0-47BE-AEA4-E178A5A38764}">
      <dsp:nvSpPr>
        <dsp:cNvPr id="0" name=""/>
        <dsp:cNvSpPr/>
      </dsp:nvSpPr>
      <dsp:spPr>
        <a:xfrm>
          <a:off x="547997" y="0"/>
          <a:ext cx="13694329" cy="85589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70F97-21C9-D544-B8F1-B6F2A4A4936F}">
      <dsp:nvSpPr>
        <dsp:cNvPr id="0" name=""/>
        <dsp:cNvSpPr/>
      </dsp:nvSpPr>
      <dsp:spPr>
        <a:xfrm>
          <a:off x="1990558" y="6364439"/>
          <a:ext cx="314969" cy="3149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C6777-632D-084C-AABB-197B9BAF6BDB}">
      <dsp:nvSpPr>
        <dsp:cNvPr id="0" name=""/>
        <dsp:cNvSpPr/>
      </dsp:nvSpPr>
      <dsp:spPr>
        <a:xfrm>
          <a:off x="2030839" y="6521924"/>
          <a:ext cx="2341730" cy="2037031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6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/>
            <a:t>做好</a:t>
          </a:r>
          <a:endParaRPr lang="en-US" altLang="zh-TW" sz="4400" b="1" kern="1200" dirty="0"/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b="1" kern="1200" dirty="0"/>
            <a:t>班級經營</a:t>
          </a:r>
        </a:p>
      </dsp:txBody>
      <dsp:txXfrm>
        <a:off x="2030839" y="6521924"/>
        <a:ext cx="2341730" cy="2037031"/>
      </dsp:txXfrm>
    </dsp:sp>
    <dsp:sp modelId="{9EF63CCF-60E5-C648-A438-7BA46602FA34}">
      <dsp:nvSpPr>
        <dsp:cNvPr id="0" name=""/>
        <dsp:cNvSpPr/>
      </dsp:nvSpPr>
      <dsp:spPr>
        <a:xfrm>
          <a:off x="4215887" y="4373626"/>
          <a:ext cx="547773" cy="547773"/>
        </a:xfrm>
        <a:prstGeom prst="ellipse">
          <a:avLst/>
        </a:prstGeom>
        <a:solidFill>
          <a:schemeClr val="accent2">
            <a:hueOff val="11784"/>
            <a:satOff val="-11496"/>
            <a:lumOff val="-58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16BAA-381C-9142-B519-6F72A7812BD8}">
      <dsp:nvSpPr>
        <dsp:cNvPr id="0" name=""/>
        <dsp:cNvSpPr/>
      </dsp:nvSpPr>
      <dsp:spPr>
        <a:xfrm>
          <a:off x="4489773" y="4647513"/>
          <a:ext cx="2875809" cy="3911442"/>
        </a:xfrm>
        <a:prstGeom prst="rect">
          <a:avLst/>
        </a:prstGeom>
        <a:solidFill>
          <a:srgbClr val="7EC3D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254" tIns="0" rIns="0" bIns="0" numCol="1" spcCol="1270" anchor="t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/>
            <a:t>查證</a:t>
          </a:r>
          <a:endParaRPr lang="en-US" altLang="zh-TW" sz="4400" b="1" kern="1200" dirty="0"/>
        </a:p>
        <a:p>
          <a:pPr lvl="0" algn="l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b="1" kern="1200" dirty="0"/>
            <a:t>不當行為</a:t>
          </a:r>
        </a:p>
      </dsp:txBody>
      <dsp:txXfrm>
        <a:off x="4489773" y="4647513"/>
        <a:ext cx="2875809" cy="3911442"/>
      </dsp:txXfrm>
    </dsp:sp>
    <dsp:sp modelId="{C4B7460B-CB5B-D741-80BD-18E674165FC6}">
      <dsp:nvSpPr>
        <dsp:cNvPr id="0" name=""/>
        <dsp:cNvSpPr/>
      </dsp:nvSpPr>
      <dsp:spPr>
        <a:xfrm>
          <a:off x="7057460" y="2906621"/>
          <a:ext cx="725799" cy="725799"/>
        </a:xfrm>
        <a:prstGeom prst="ellipse">
          <a:avLst/>
        </a:prstGeom>
        <a:solidFill>
          <a:schemeClr val="accent2">
            <a:hueOff val="23569"/>
            <a:satOff val="-22991"/>
            <a:lumOff val="-117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03DE9-A998-1E48-B06E-D932A7DA1CE0}">
      <dsp:nvSpPr>
        <dsp:cNvPr id="0" name=""/>
        <dsp:cNvSpPr/>
      </dsp:nvSpPr>
      <dsp:spPr>
        <a:xfrm>
          <a:off x="7527628" y="3269521"/>
          <a:ext cx="2875809" cy="528943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586" tIns="0" rIns="0" bIns="0" numCol="1" spcCol="1270" anchor="t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/>
            <a:t>積極</a:t>
          </a:r>
          <a:endParaRPr lang="en-US" altLang="zh-TW" sz="4400" b="1" kern="1200" dirty="0"/>
        </a:p>
        <a:p>
          <a:pPr lvl="0" algn="l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b="1" kern="1200" dirty="0"/>
            <a:t>輔導介入</a:t>
          </a:r>
        </a:p>
      </dsp:txBody>
      <dsp:txXfrm>
        <a:off x="7527628" y="3269521"/>
        <a:ext cx="2875809" cy="5289434"/>
      </dsp:txXfrm>
    </dsp:sp>
    <dsp:sp modelId="{81EFFA71-DD71-1D48-AD01-2E78A8A4ECD5}">
      <dsp:nvSpPr>
        <dsp:cNvPr id="0" name=""/>
        <dsp:cNvSpPr/>
      </dsp:nvSpPr>
      <dsp:spPr>
        <a:xfrm>
          <a:off x="10152379" y="1936035"/>
          <a:ext cx="972297" cy="972297"/>
        </a:xfrm>
        <a:prstGeom prst="ellipse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00DDC-1DF3-A64B-A7D4-078C76CB9DBD}">
      <dsp:nvSpPr>
        <dsp:cNvPr id="0" name=""/>
        <dsp:cNvSpPr/>
      </dsp:nvSpPr>
      <dsp:spPr>
        <a:xfrm>
          <a:off x="10638527" y="2422184"/>
          <a:ext cx="2875809" cy="613677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200" tIns="0" rIns="0" bIns="0" numCol="1" spcCol="1270" anchor="t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/>
            <a:t>減少</a:t>
          </a:r>
          <a:endParaRPr lang="en-US" altLang="zh-TW" sz="4400" b="1" kern="1200" dirty="0"/>
        </a:p>
        <a:p>
          <a:pPr lvl="0" algn="l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b="1" kern="1200" dirty="0"/>
            <a:t>霸凌事件</a:t>
          </a:r>
          <a:endParaRPr lang="en-US" altLang="zh-TW" sz="4000" b="1" kern="1200" dirty="0"/>
        </a:p>
        <a:p>
          <a:pPr lvl="0" algn="l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zh-TW" altLang="en-US" sz="2800" b="1" kern="1200" dirty="0"/>
        </a:p>
      </dsp:txBody>
      <dsp:txXfrm>
        <a:off x="10638527" y="2422184"/>
        <a:ext cx="2875809" cy="6136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8D797D6-C283-4006-BC8F-EFB4DB0F3D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142" cy="513284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2A44006-0530-4A18-89B0-B1E1C296D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503" y="0"/>
            <a:ext cx="3076142" cy="513284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9A7B13C0-F4B0-419E-BE48-9E4E2E492939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736AF72-7489-4C0C-862A-B40F34A9D1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330"/>
            <a:ext cx="3076142" cy="513284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9C84C0-7A1A-4BA4-AFC6-3F0FBC6FA1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503" y="9721330"/>
            <a:ext cx="3076142" cy="513284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3FDBF177-088A-4280-9E1C-25539B7CC3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279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6" tIns="47374" rIns="94776" bIns="4737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6" y="1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6" tIns="47374" rIns="94776" bIns="4737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440" cy="402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6" tIns="47374" rIns="94776" bIns="4737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6" tIns="47374" rIns="94776" bIns="4737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6" tIns="47374" rIns="94776" bIns="4737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90891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816E7-F99B-43A2-88C5-DECDC74AD40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41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E1D-D4DF-4F6F-BB99-C89BCFD02A2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18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7" name="Google Shape;17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756700" y="1526325"/>
            <a:ext cx="10215600" cy="4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Paytone One"/>
              <a:buNone/>
              <a:defRPr sz="90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756700" y="586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8AF-970C-4FCF-9D88-B4A6CF892D22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1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5F49-AF58-494C-9F92-51BB596FD9EA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6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5292-2BCC-44EF-977F-A229D6DF6C87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68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20F6-0987-4E9F-AF60-3FEB8B7588D7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4B4C-C3EE-4A23-83CE-B9EF5AEB9C9D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A817-0527-44CC-A898-BEA8F7B91A8B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8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6F55-F3DA-4A23-BF2B-76FD9A57EC94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9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2BA0-6F8C-4A11-AEB2-2D75334138FB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9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56" name="Google Shape;56;p9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7" name="Google Shape;57;p9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226075" y="865175"/>
            <a:ext cx="11460300" cy="2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284100" y="4071575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413081" y="444700"/>
            <a:ext cx="17442662" cy="9371516"/>
          </a:xfrm>
          <a:custGeom>
            <a:avLst/>
            <a:gdLst/>
            <a:ahLst/>
            <a:cxnLst/>
            <a:rect l="l" t="t" r="r" b="b"/>
            <a:pathLst>
              <a:path w="4593196" h="2467812" extrusionOk="0">
                <a:moveTo>
                  <a:pt x="0" y="0"/>
                </a:moveTo>
                <a:lnTo>
                  <a:pt x="4593196" y="0"/>
                </a:lnTo>
                <a:lnTo>
                  <a:pt x="4593196" y="2467812"/>
                </a:lnTo>
                <a:lnTo>
                  <a:pt x="0" y="24678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 rot="5400000">
            <a:off x="9938550" y="4576013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30125" y="2731263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8288000" cy="1768932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36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41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hlink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87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0ED4-2698-499D-8E72-2C7C2F103406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0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74-2DA9-4E19-9BA8-13BA9639F747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2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14F-CAD4-4C6F-8EEF-712A5C4CDA8B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2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Paytone One"/>
              <a:buNone/>
              <a:defRPr sz="9000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505200" y="3947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31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31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»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72" r:id="rId4"/>
    <p:sldLayoutId id="2147483673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FA106-948B-4D97-A0D6-546CD2928A51}" type="datetime1">
              <a:rPr lang="en-US" altLang="zh-TW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文字方塊 7"/>
          <p:cNvSpPr txBox="1">
            <a:spLocks noChangeArrowheads="1"/>
          </p:cNvSpPr>
          <p:nvPr/>
        </p:nvSpPr>
        <p:spPr bwMode="auto">
          <a:xfrm>
            <a:off x="4607720" y="823913"/>
            <a:ext cx="76676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10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4195" name="Rectangle 5"/>
          <p:cNvSpPr>
            <a:spLocks noChangeArrowheads="1"/>
          </p:cNvSpPr>
          <p:nvPr/>
        </p:nvSpPr>
        <p:spPr bwMode="auto">
          <a:xfrm>
            <a:off x="2438546" y="1335120"/>
            <a:ext cx="12972759" cy="755591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67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 eaLnBrk="1" hangingPunct="1"/>
            <a:endParaRPr lang="en-US" altLang="zh-TW" sz="67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 eaLnBrk="1" hangingPunct="1"/>
            <a:r>
              <a:rPr lang="en-US" altLang="zh-TW" sz="67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113</a:t>
            </a:r>
            <a:r>
              <a:rPr lang="zh-TW" altLang="en-US" sz="67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學年度第</a:t>
            </a:r>
            <a:r>
              <a:rPr lang="en-US" altLang="zh-TW" sz="67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</a:t>
            </a:r>
            <a:r>
              <a:rPr lang="zh-TW" altLang="en-US" sz="67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學期</a:t>
            </a:r>
            <a:endParaRPr lang="en-US" altLang="zh-TW" sz="67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 eaLnBrk="1" hangingPunct="1"/>
            <a:endParaRPr lang="en-US" altLang="zh-TW" sz="67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 eaLnBrk="1" hangingPunct="1"/>
            <a:endParaRPr lang="en-US" altLang="zh-TW" sz="67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霸凌防制宣導</a:t>
            </a:r>
            <a:endParaRPr lang="en-US" altLang="zh-TW" sz="8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 eaLnBrk="1" hangingPunct="1"/>
            <a:endParaRPr lang="zh-TW" altLang="en-US" sz="675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264197" name="文字方塊 7"/>
          <p:cNvSpPr txBox="1">
            <a:spLocks noChangeArrowheads="1"/>
          </p:cNvSpPr>
          <p:nvPr/>
        </p:nvSpPr>
        <p:spPr bwMode="auto">
          <a:xfrm>
            <a:off x="4836320" y="1052513"/>
            <a:ext cx="76676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10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4198" name="Rectangle 5"/>
          <p:cNvSpPr>
            <a:spLocks noChangeArrowheads="1"/>
          </p:cNvSpPr>
          <p:nvPr/>
        </p:nvSpPr>
        <p:spPr bwMode="auto">
          <a:xfrm>
            <a:off x="2821783" y="8465345"/>
            <a:ext cx="12206288" cy="101566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000" dirty="0">
                <a:solidFill>
                  <a:srgbClr val="002E2E"/>
                </a:solidFill>
                <a:ea typeface="標楷體" panose="03000509000000000000" pitchFamily="65" charset="-120"/>
              </a:rPr>
              <a:t>中華民國</a:t>
            </a:r>
            <a:r>
              <a:rPr lang="en-US" altLang="zh-TW" sz="6000" dirty="0">
                <a:solidFill>
                  <a:srgbClr val="002E2E"/>
                </a:solidFill>
                <a:ea typeface="標楷體" panose="03000509000000000000" pitchFamily="65" charset="-120"/>
              </a:rPr>
              <a:t>113</a:t>
            </a:r>
            <a:r>
              <a:rPr lang="zh-TW" altLang="en-US" sz="6000" dirty="0" smtClean="0">
                <a:solidFill>
                  <a:srgbClr val="002E2E"/>
                </a:solidFill>
                <a:ea typeface="標楷體" panose="03000509000000000000" pitchFamily="65" charset="-120"/>
              </a:rPr>
              <a:t>年</a:t>
            </a:r>
            <a:r>
              <a:rPr lang="en-US" altLang="zh-TW" sz="6000" dirty="0" smtClean="0">
                <a:solidFill>
                  <a:srgbClr val="002E2E"/>
                </a:solidFill>
                <a:ea typeface="標楷體" panose="03000509000000000000" pitchFamily="65" charset="-120"/>
              </a:rPr>
              <a:t>09</a:t>
            </a:r>
            <a:r>
              <a:rPr lang="zh-TW" altLang="en-US" sz="6000" dirty="0" smtClean="0">
                <a:solidFill>
                  <a:srgbClr val="002E2E"/>
                </a:solidFill>
                <a:ea typeface="標楷體" panose="03000509000000000000" pitchFamily="65" charset="-120"/>
              </a:rPr>
              <a:t>月</a:t>
            </a:r>
            <a:r>
              <a:rPr lang="en-US" altLang="zh-TW" sz="6000" dirty="0" smtClean="0">
                <a:solidFill>
                  <a:srgbClr val="002E2E"/>
                </a:solidFill>
                <a:ea typeface="標楷體" panose="03000509000000000000" pitchFamily="65" charset="-120"/>
              </a:rPr>
              <a:t>23</a:t>
            </a:r>
            <a:r>
              <a:rPr lang="zh-TW" altLang="en-US" sz="6000" dirty="0" smtClean="0">
                <a:solidFill>
                  <a:srgbClr val="002E2E"/>
                </a:solidFill>
                <a:ea typeface="標楷體" panose="03000509000000000000" pitchFamily="65" charset="-120"/>
              </a:rPr>
              <a:t>日</a:t>
            </a:r>
            <a:endParaRPr lang="zh-TW" altLang="en-US" sz="6000" dirty="0">
              <a:solidFill>
                <a:srgbClr val="002E2E"/>
              </a:solidFill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71" y="1031662"/>
            <a:ext cx="10382863" cy="1448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2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5FC1-4A26-46CF-BB31-2CCBF5B30594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085976" y="244524"/>
            <a:ext cx="15698984" cy="1298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4800" b="1" dirty="0">
                <a:solidFill>
                  <a:srgbClr val="0000CC"/>
                </a:solidFill>
                <a:latin typeface="+mj-ea"/>
              </a:rPr>
              <a:t>一、正向預防循環</a:t>
            </a:r>
            <a:endParaRPr lang="zh-TW" altLang="en-US" sz="2800" b="1" dirty="0">
              <a:solidFill>
                <a:srgbClr val="0000CC"/>
              </a:solidFill>
              <a:effectLst/>
              <a:latin typeface="+mj-ea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287047764"/>
              </p:ext>
            </p:extLst>
          </p:nvPr>
        </p:nvGraphicFramePr>
        <p:xfrm>
          <a:off x="616786" y="1111052"/>
          <a:ext cx="14977664" cy="855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橢圓 2">
            <a:extLst>
              <a:ext uri="{FF2B5EF4-FFF2-40B4-BE49-F238E27FC236}">
                <a16:creationId xmlns:a16="http://schemas.microsoft.com/office/drawing/2014/main" id="{C99F4B53-6FE4-F712-0154-7B960A884E6E}"/>
              </a:ext>
            </a:extLst>
          </p:cNvPr>
          <p:cNvSpPr/>
          <p:nvPr/>
        </p:nvSpPr>
        <p:spPr>
          <a:xfrm>
            <a:off x="14886432" y="749808"/>
            <a:ext cx="2926080" cy="28163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800" b="1" dirty="0"/>
              <a:t>學生宿舍衝突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BB9C756-0403-E569-D77F-C42DFD7DD739}"/>
              </a:ext>
            </a:extLst>
          </p:cNvPr>
          <p:cNvSpPr/>
          <p:nvPr/>
        </p:nvSpPr>
        <p:spPr>
          <a:xfrm>
            <a:off x="14910816" y="3901440"/>
            <a:ext cx="2926080" cy="28163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800" b="1" dirty="0"/>
              <a:t>指導教授與學生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B21C350-45E2-341F-748F-1CBE66964FAC}"/>
              </a:ext>
            </a:extLst>
          </p:cNvPr>
          <p:cNvSpPr/>
          <p:nvPr/>
        </p:nvSpPr>
        <p:spPr>
          <a:xfrm>
            <a:off x="14916912" y="6870192"/>
            <a:ext cx="2926080" cy="28163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800" b="1" dirty="0"/>
              <a:t>網路</a:t>
            </a:r>
            <a:endParaRPr kumimoji="1" lang="en-US" altLang="zh-TW" sz="4800" b="1" dirty="0"/>
          </a:p>
          <a:p>
            <a:pPr algn="ctr"/>
            <a:r>
              <a:rPr kumimoji="1" lang="zh-TW" altLang="en-US" sz="4800" b="1" dirty="0"/>
              <a:t>霸凌</a:t>
            </a:r>
          </a:p>
        </p:txBody>
      </p:sp>
    </p:spTree>
    <p:extLst>
      <p:ext uri="{BB962C8B-B14F-4D97-AF65-F5344CB8AC3E}">
        <p14:creationId xmlns:p14="http://schemas.microsoft.com/office/powerpoint/2010/main" val="2309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5FC1-4A26-46CF-BB31-2CCBF5B30594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085976" y="101600"/>
            <a:ext cx="15698984" cy="1298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4800" b="1" dirty="0">
                <a:solidFill>
                  <a:srgbClr val="0000CC"/>
                </a:solidFill>
                <a:latin typeface="+mj-ea"/>
              </a:rPr>
              <a:t>三、</a:t>
            </a:r>
            <a:r>
              <a:rPr lang="zh-TW" altLang="en-US" sz="4800" b="1" u="sng" dirty="0">
                <a:solidFill>
                  <a:srgbClr val="0000CC"/>
                </a:solidFill>
                <a:latin typeface="+mj-ea"/>
              </a:rPr>
              <a:t>學校平時</a:t>
            </a:r>
            <a:r>
              <a:rPr lang="zh-TW" altLang="en-US" sz="4800" b="1" dirty="0">
                <a:solidFill>
                  <a:srgbClr val="0000CC"/>
                </a:solidFill>
                <a:latin typeface="+mj-ea"/>
              </a:rPr>
              <a:t> 或 </a:t>
            </a:r>
            <a:r>
              <a:rPr lang="zh-TW" altLang="en-US" sz="4800" b="1" u="sng" dirty="0">
                <a:solidFill>
                  <a:srgbClr val="0000CC"/>
                </a:solidFill>
                <a:latin typeface="+mj-ea"/>
              </a:rPr>
              <a:t>霸凌受理前</a:t>
            </a:r>
            <a:r>
              <a:rPr lang="zh-TW" altLang="en-US" sz="4800" b="1" dirty="0">
                <a:solidFill>
                  <a:srgbClr val="0000CC"/>
                </a:solidFill>
                <a:latin typeface="+mj-ea"/>
              </a:rPr>
              <a:t> 的查證預防機制  </a:t>
            </a:r>
            <a:r>
              <a:rPr lang="en-US" altLang="zh-TW" sz="4000" b="1" dirty="0">
                <a:solidFill>
                  <a:srgbClr val="0000CC"/>
                </a:solidFill>
                <a:latin typeface="+mj-ea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+mj-ea"/>
              </a:rPr>
              <a:t>準則第</a:t>
            </a:r>
            <a:r>
              <a:rPr lang="en-US" altLang="zh-TW" sz="4000" b="1" dirty="0">
                <a:solidFill>
                  <a:srgbClr val="0000CC"/>
                </a:solidFill>
                <a:latin typeface="+mj-ea"/>
              </a:rPr>
              <a:t>21</a:t>
            </a:r>
            <a:r>
              <a:rPr lang="zh-TW" altLang="en-US" sz="4000" b="1" dirty="0">
                <a:solidFill>
                  <a:srgbClr val="0000CC"/>
                </a:solidFill>
                <a:latin typeface="+mj-ea"/>
              </a:rPr>
              <a:t>條</a:t>
            </a:r>
            <a:r>
              <a:rPr lang="en-US" altLang="zh-TW" sz="4000" b="1" dirty="0">
                <a:solidFill>
                  <a:srgbClr val="0000CC"/>
                </a:solidFill>
                <a:latin typeface="+mj-ea"/>
              </a:rPr>
              <a:t>)</a:t>
            </a:r>
            <a:endParaRPr lang="zh-TW" altLang="en-US" sz="2800" b="1" dirty="0">
              <a:solidFill>
                <a:srgbClr val="0000CC"/>
              </a:solidFill>
              <a:effectLst/>
              <a:latin typeface="+mj-ea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59025" y="2099832"/>
            <a:ext cx="11970914" cy="6912768"/>
            <a:chOff x="1835696" y="843558"/>
            <a:chExt cx="5985457" cy="3456384"/>
          </a:xfrm>
        </p:grpSpPr>
        <p:sp>
          <p:nvSpPr>
            <p:cNvPr id="12" name="五邊形 11"/>
            <p:cNvSpPr/>
            <p:nvPr/>
          </p:nvSpPr>
          <p:spPr>
            <a:xfrm>
              <a:off x="1835696" y="843558"/>
              <a:ext cx="5985457" cy="3456384"/>
            </a:xfrm>
            <a:prstGeom prst="homePlate">
              <a:avLst>
                <a:gd name="adj" fmla="val 13206"/>
              </a:avLst>
            </a:prstGeom>
            <a:gradFill flip="none" rotWithShape="1">
              <a:gsLst>
                <a:gs pos="0">
                  <a:schemeClr val="accent4">
                    <a:tint val="35000"/>
                    <a:satMod val="253000"/>
                  </a:schemeClr>
                </a:gs>
                <a:gs pos="50000">
                  <a:schemeClr val="accent4">
                    <a:tint val="42000"/>
                    <a:satMod val="255000"/>
                  </a:schemeClr>
                </a:gs>
                <a:gs pos="97000">
                  <a:schemeClr val="accent4">
                    <a:tint val="53000"/>
                    <a:satMod val="260000"/>
                  </a:schemeClr>
                </a:gs>
                <a:gs pos="100000">
                  <a:schemeClr val="accent4">
                    <a:tint val="56000"/>
                    <a:satMod val="275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195736" y="1130342"/>
              <a:ext cx="2088232" cy="287315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TW" altLang="zh-TW" sz="2800" b="1" dirty="0"/>
                <a:t>學校知悉或接獲檢舉學生疑似有</a:t>
              </a:r>
              <a:r>
                <a:rPr lang="zh-TW" altLang="zh-TW" sz="2800" b="1" u="sng" dirty="0"/>
                <a:t>違法</a:t>
              </a:r>
              <a:r>
                <a:rPr lang="zh-TW" altLang="zh-TW" sz="2800" b="1" dirty="0"/>
                <a:t>或</a:t>
              </a:r>
              <a:r>
                <a:rPr lang="zh-TW" altLang="zh-TW" sz="2800" b="1" u="sng" dirty="0"/>
                <a:t>不當行為</a:t>
              </a:r>
              <a:r>
                <a:rPr lang="zh-TW" altLang="zh-TW" sz="2800" b="1" dirty="0"/>
                <a:t>，經查證後，教師及學校應對該學生採取下列措施：</a:t>
              </a:r>
              <a:endParaRPr lang="zh-TW" altLang="en-US" sz="2800" b="1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509211" y="1130342"/>
              <a:ext cx="26642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800" b="1" dirty="0"/>
                <a:t>一、提供適當輔導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4509211" y="1880507"/>
              <a:ext cx="26642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800" b="1" dirty="0"/>
                <a:t>二、提供適當管教措施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518400" y="2643758"/>
              <a:ext cx="26642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800" b="1" dirty="0"/>
                <a:t>三、移送權責單位懲處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4518400" y="3427428"/>
              <a:ext cx="26642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800" b="1" dirty="0"/>
                <a:t>四、其他適當措施</a:t>
              </a:r>
            </a:p>
          </p:txBody>
        </p:sp>
      </p:grpSp>
      <p:sp>
        <p:nvSpPr>
          <p:cNvPr id="14" name="圓角矩形圖說文字 13"/>
          <p:cNvSpPr/>
          <p:nvPr/>
        </p:nvSpPr>
        <p:spPr>
          <a:xfrm>
            <a:off x="12600384" y="1831131"/>
            <a:ext cx="5472608" cy="8045018"/>
          </a:xfrm>
          <a:prstGeom prst="wedgeRoundRectCallout">
            <a:avLst>
              <a:gd name="adj1" fmla="val -49539"/>
              <a:gd name="adj2" fmla="val -36698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學校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包括所有老師及行政人員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...)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平時在教室及各種場合，只要知道或看見學生有各種疑似違規或不當行為，都應該立刻加以查證，然後採取適當之輔導、管教或懲處措施，以避免學生不當行為持續發生，進而演變成霸凌行為。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92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橢圓 15"/>
          <p:cNvSpPr/>
          <p:nvPr/>
        </p:nvSpPr>
        <p:spPr>
          <a:xfrm>
            <a:off x="13320464" y="6137002"/>
            <a:ext cx="3557140" cy="2166236"/>
          </a:xfrm>
          <a:prstGeom prst="ellipse">
            <a:avLst/>
          </a:prstGeom>
          <a:solidFill>
            <a:srgbClr val="9900CC"/>
          </a:solidFill>
          <a:ln>
            <a:solidFill>
              <a:srgbClr val="CC00CC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/>
            <a:r>
              <a:rPr lang="en-US" altLang="zh-TW" sz="2800" b="1" dirty="0">
                <a:latin typeface="+mn-ea"/>
              </a:rPr>
              <a:t>6</a:t>
            </a:r>
            <a:r>
              <a:rPr lang="zh-TW" altLang="en-US" sz="2800" b="1" dirty="0">
                <a:latin typeface="+mn-ea"/>
              </a:rPr>
              <a:t>、其他必要之處置。</a:t>
            </a:r>
          </a:p>
        </p:txBody>
      </p:sp>
      <p:sp>
        <p:nvSpPr>
          <p:cNvPr id="11" name="橢圓 10"/>
          <p:cNvSpPr/>
          <p:nvPr/>
        </p:nvSpPr>
        <p:spPr>
          <a:xfrm>
            <a:off x="10440145" y="6584898"/>
            <a:ext cx="3370510" cy="284693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 algn="just"/>
            <a:r>
              <a:rPr lang="en-US" altLang="zh-TW" sz="2800" b="1" dirty="0">
                <a:latin typeface="+mn-ea"/>
              </a:rPr>
              <a:t>5</a:t>
            </a:r>
            <a:r>
              <a:rPr lang="zh-TW" altLang="en-US" sz="2800" b="1" dirty="0">
                <a:latin typeface="+mn-ea"/>
              </a:rPr>
              <a:t>、預防、減低或杜絕行為人再犯。</a:t>
            </a:r>
          </a:p>
        </p:txBody>
      </p:sp>
      <p:sp>
        <p:nvSpPr>
          <p:cNvPr id="14" name="橢圓 13"/>
          <p:cNvSpPr/>
          <p:nvPr/>
        </p:nvSpPr>
        <p:spPr>
          <a:xfrm>
            <a:off x="10236448" y="3720694"/>
            <a:ext cx="3456384" cy="31216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1200" indent="-711200" algn="just"/>
            <a:r>
              <a:rPr lang="en-US" altLang="zh-TW" sz="2800" b="1" dirty="0">
                <a:latin typeface="+mn-ea"/>
              </a:rPr>
              <a:t>4</a:t>
            </a:r>
            <a:r>
              <a:rPr lang="zh-TW" altLang="en-US" sz="2800" b="1" dirty="0">
                <a:latin typeface="+mn-ea"/>
              </a:rPr>
              <a:t>、避免行為人或其他關係人報復。</a:t>
            </a:r>
          </a:p>
        </p:txBody>
      </p:sp>
      <p:sp>
        <p:nvSpPr>
          <p:cNvPr id="13" name="橢圓 12"/>
          <p:cNvSpPr/>
          <p:nvPr/>
        </p:nvSpPr>
        <p:spPr>
          <a:xfrm>
            <a:off x="7612798" y="4240784"/>
            <a:ext cx="3372048" cy="27363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11200" indent="-711200" algn="just"/>
            <a:r>
              <a:rPr lang="en-US" altLang="zh-TW" sz="2800" b="1" dirty="0">
                <a:latin typeface="+mn-ea"/>
              </a:rPr>
              <a:t>3</a:t>
            </a:r>
            <a:r>
              <a:rPr lang="zh-TW" altLang="en-US" sz="2800" b="1" dirty="0">
                <a:latin typeface="+mn-ea"/>
              </a:rPr>
              <a:t>、提供心理諮商與輔導。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107241" y="0"/>
            <a:ext cx="16202024" cy="1975148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  <a:spcAft>
                <a:spcPts val="1200"/>
              </a:spcAft>
            </a:pPr>
            <a:r>
              <a:rPr lang="zh-TW" altLang="en-US" sz="4800" b="1" dirty="0">
                <a:solidFill>
                  <a:srgbClr val="0000CC"/>
                </a:solidFill>
                <a:latin typeface="+mj-ea"/>
              </a:rPr>
              <a:t>四、妥善處理即時介入：</a:t>
            </a:r>
            <a:r>
              <a:rPr lang="zh-TW" altLang="zh-TW" sz="4800" b="1" dirty="0">
                <a:solidFill>
                  <a:srgbClr val="0000CC"/>
                </a:solidFill>
                <a:latin typeface="+mj-ea"/>
              </a:rPr>
              <a:t>學校於</a:t>
            </a:r>
            <a:r>
              <a:rPr lang="zh-TW" altLang="zh-TW" sz="4800" b="1" u="sng" dirty="0">
                <a:solidFill>
                  <a:srgbClr val="0000CC"/>
                </a:solidFill>
                <a:latin typeface="+mj-ea"/>
              </a:rPr>
              <a:t>調和、調查</a:t>
            </a:r>
            <a:r>
              <a:rPr lang="zh-TW" altLang="en-US" sz="4800" b="1" u="sng" dirty="0">
                <a:solidFill>
                  <a:srgbClr val="0000CC"/>
                </a:solidFill>
                <a:latin typeface="+mj-ea"/>
              </a:rPr>
              <a:t>、</a:t>
            </a:r>
            <a:r>
              <a:rPr lang="zh-TW" altLang="zh-TW" sz="4800" b="1" u="sng" dirty="0">
                <a:solidFill>
                  <a:srgbClr val="0000CC"/>
                </a:solidFill>
                <a:latin typeface="+mj-ea"/>
              </a:rPr>
              <a:t>作成終局處理後</a:t>
            </a:r>
            <a:r>
              <a:rPr lang="zh-TW" altLang="zh-TW" sz="4800" b="1" dirty="0">
                <a:solidFill>
                  <a:srgbClr val="0000CC"/>
                </a:solidFill>
                <a:latin typeface="+mj-ea"/>
              </a:rPr>
              <a:t>，得為下列</a:t>
            </a:r>
            <a:r>
              <a:rPr lang="zh-TW" altLang="zh-TW" sz="4800" b="1">
                <a:solidFill>
                  <a:srgbClr val="0000CC"/>
                </a:solidFill>
                <a:latin typeface="+mj-ea"/>
              </a:rPr>
              <a:t>處置</a:t>
            </a:r>
            <a:r>
              <a:rPr lang="zh-TW" altLang="en-US" sz="4800" b="1">
                <a:solidFill>
                  <a:srgbClr val="0000CC"/>
                </a:solidFill>
                <a:latin typeface="+mj-ea"/>
              </a:rPr>
              <a:t> </a:t>
            </a:r>
            <a:r>
              <a:rPr lang="en-US" altLang="zh-TW" sz="4000" b="1">
                <a:solidFill>
                  <a:srgbClr val="0000CC"/>
                </a:solidFill>
                <a:latin typeface="+mj-ea"/>
                <a:sym typeface="Wingdings" panose="05000000000000000000" pitchFamily="2" charset="2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+mj-ea"/>
                <a:sym typeface="Wingdings" panose="05000000000000000000" pitchFamily="2" charset="2"/>
              </a:rPr>
              <a:t> 準則第</a:t>
            </a:r>
            <a:r>
              <a:rPr lang="en-US" altLang="zh-TW" sz="4000" b="1" dirty="0">
                <a:solidFill>
                  <a:srgbClr val="0000CC"/>
                </a:solidFill>
                <a:latin typeface="+mj-ea"/>
                <a:sym typeface="Wingdings" panose="05000000000000000000" pitchFamily="2" charset="2"/>
              </a:rPr>
              <a:t>38</a:t>
            </a:r>
            <a:r>
              <a:rPr lang="zh-TW" altLang="en-US" sz="4000" b="1" dirty="0">
                <a:solidFill>
                  <a:srgbClr val="0000CC"/>
                </a:solidFill>
                <a:latin typeface="+mj-ea"/>
                <a:sym typeface="Wingdings" panose="05000000000000000000" pitchFamily="2" charset="2"/>
              </a:rPr>
              <a:t>條：學校可直接決定，無須報核備 </a:t>
            </a:r>
            <a:r>
              <a:rPr lang="en-US" altLang="zh-TW" sz="4000" b="1" dirty="0">
                <a:solidFill>
                  <a:srgbClr val="0000CC"/>
                </a:solidFill>
                <a:latin typeface="+mj-ea"/>
                <a:sym typeface="Wingdings" panose="05000000000000000000" pitchFamily="2" charset="2"/>
              </a:rPr>
              <a:t>)</a:t>
            </a:r>
            <a:endParaRPr lang="zh-TW" altLang="en-US" sz="4000" b="1" dirty="0">
              <a:solidFill>
                <a:srgbClr val="0000CC"/>
              </a:solidFill>
              <a:latin typeface="+mj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707007" y="5281520"/>
            <a:ext cx="6255411" cy="48554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11200" indent="-711200" algn="just"/>
            <a:r>
              <a:rPr lang="en-US" altLang="zh-TW" sz="2800" b="1" dirty="0">
                <a:latin typeface="+mn-ea"/>
              </a:rPr>
              <a:t>2</a:t>
            </a:r>
            <a:r>
              <a:rPr lang="zh-TW" altLang="en-US" sz="2800" b="1" dirty="0">
                <a:latin typeface="+mn-ea"/>
              </a:rPr>
              <a:t>、降低雙方互動，必要時得對當事人</a:t>
            </a:r>
            <a:r>
              <a:rPr lang="en-US" altLang="zh-TW" sz="2800" b="1" dirty="0">
                <a:latin typeface="+mn-ea"/>
              </a:rPr>
              <a:t>(</a:t>
            </a:r>
            <a:r>
              <a:rPr lang="zh-TW" altLang="en-US" sz="2800" b="1" dirty="0">
                <a:latin typeface="+mn-ea"/>
              </a:rPr>
              <a:t>包括行為人、被行為人</a:t>
            </a:r>
            <a:r>
              <a:rPr lang="en-US" altLang="zh-TW" sz="2800" b="1" dirty="0">
                <a:latin typeface="+mn-ea"/>
              </a:rPr>
              <a:t>)</a:t>
            </a:r>
            <a:r>
              <a:rPr lang="zh-TW" altLang="en-US" sz="2800" b="1" dirty="0">
                <a:latin typeface="+mn-ea"/>
              </a:rPr>
              <a:t>施予：</a:t>
            </a:r>
            <a:endParaRPr lang="en-US" altLang="zh-TW" sz="2800" b="1" dirty="0">
              <a:latin typeface="+mn-ea"/>
            </a:endParaRPr>
          </a:p>
          <a:p>
            <a:pPr algn="just"/>
            <a:r>
              <a:rPr lang="en-US" altLang="zh-TW" sz="2800" b="1" dirty="0">
                <a:latin typeface="+mn-ea"/>
              </a:rPr>
              <a:t>(1)</a:t>
            </a:r>
            <a:r>
              <a:rPr lang="zh-TW" altLang="en-US" sz="2800" b="1" dirty="0">
                <a:latin typeface="+mn-ea"/>
              </a:rPr>
              <a:t>抽離或個別教學</a:t>
            </a:r>
            <a:endParaRPr lang="en-US" altLang="zh-TW" sz="2800" b="1" dirty="0">
              <a:latin typeface="+mn-ea"/>
            </a:endParaRPr>
          </a:p>
          <a:p>
            <a:pPr algn="just"/>
            <a:r>
              <a:rPr lang="en-US" altLang="zh-TW" sz="2800" b="1" dirty="0">
                <a:latin typeface="+mn-ea"/>
              </a:rPr>
              <a:t>(2)</a:t>
            </a:r>
            <a:r>
              <a:rPr lang="zh-TW" altLang="en-US" sz="2800" b="1" dirty="0">
                <a:latin typeface="+mn-ea"/>
              </a:rPr>
              <a:t>安置到其他班級</a:t>
            </a:r>
            <a:endParaRPr lang="en-US" altLang="zh-TW" sz="2800" b="1" dirty="0">
              <a:latin typeface="+mn-ea"/>
            </a:endParaRPr>
          </a:p>
          <a:p>
            <a:pPr algn="just"/>
            <a:r>
              <a:rPr lang="en-US" altLang="zh-TW" sz="2800" b="1" dirty="0">
                <a:latin typeface="+mn-ea"/>
              </a:rPr>
              <a:t>(3)</a:t>
            </a:r>
            <a:r>
              <a:rPr lang="zh-TW" altLang="en-US" sz="2800" b="1" dirty="0">
                <a:latin typeface="+mn-ea"/>
              </a:rPr>
              <a:t>協助當事人依法</a:t>
            </a:r>
            <a:endParaRPr lang="en-US" altLang="zh-TW" sz="2800" b="1" dirty="0">
              <a:latin typeface="+mn-ea"/>
            </a:endParaRPr>
          </a:p>
          <a:p>
            <a:pPr algn="just"/>
            <a:r>
              <a:rPr lang="zh-TW" altLang="en-US" sz="2800" b="1" dirty="0">
                <a:latin typeface="+mn-ea"/>
              </a:rPr>
              <a:t>     定程序轉班。</a:t>
            </a:r>
          </a:p>
        </p:txBody>
      </p:sp>
      <p:sp>
        <p:nvSpPr>
          <p:cNvPr id="15" name="橢圓 14"/>
          <p:cNvSpPr/>
          <p:nvPr/>
        </p:nvSpPr>
        <p:spPr>
          <a:xfrm>
            <a:off x="2807296" y="2983260"/>
            <a:ext cx="3888432" cy="27363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indent="-533400" algn="just"/>
            <a:r>
              <a:rPr lang="en-US" altLang="zh-TW" sz="2800" b="1" dirty="0">
                <a:latin typeface="+mn-ea"/>
              </a:rPr>
              <a:t>1</a:t>
            </a:r>
            <a:r>
              <a:rPr lang="zh-TW" altLang="en-US" sz="2800" b="1" dirty="0">
                <a:latin typeface="+mn-ea"/>
              </a:rPr>
              <a:t>、彈性處理當事人之出缺勤紀錄或成績評量。</a:t>
            </a:r>
          </a:p>
        </p:txBody>
      </p:sp>
      <p:sp>
        <p:nvSpPr>
          <p:cNvPr id="17" name="圓角矩形圖說文字 16"/>
          <p:cNvSpPr/>
          <p:nvPr/>
        </p:nvSpPr>
        <p:spPr>
          <a:xfrm>
            <a:off x="10984847" y="2307175"/>
            <a:ext cx="6152042" cy="1008112"/>
          </a:xfrm>
          <a:prstGeom prst="wedgeRoundRectCallout">
            <a:avLst>
              <a:gd name="adj1" fmla="val -21802"/>
              <a:gd name="adj2" fmla="val -74441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zh-TW" altLang="zh-TW" sz="2400" b="1" dirty="0"/>
              <a:t>處理小組或</a:t>
            </a:r>
            <a:r>
              <a:rPr lang="zh-TW" altLang="en-US" sz="2400" b="1" dirty="0"/>
              <a:t>防制委員會</a:t>
            </a:r>
            <a:r>
              <a:rPr lang="zh-TW" altLang="zh-TW" sz="2400" b="1" dirty="0"/>
              <a:t>於調和、調查階段，</a:t>
            </a:r>
            <a:endParaRPr lang="en-US" altLang="zh-TW" sz="2400" b="1" dirty="0"/>
          </a:p>
          <a:p>
            <a:pPr algn="ctr">
              <a:lnSpc>
                <a:spcPts val="3600"/>
              </a:lnSpc>
            </a:pPr>
            <a:r>
              <a:rPr lang="zh-TW" altLang="zh-TW" sz="2400" b="1" dirty="0"/>
              <a:t>得建議學校採取</a:t>
            </a:r>
            <a:r>
              <a:rPr lang="zh-TW" altLang="en-US" sz="2400" b="1" dirty="0"/>
              <a:t>下面</a:t>
            </a:r>
            <a:r>
              <a:rPr lang="zh-TW" altLang="zh-TW" sz="2400" b="1" dirty="0"/>
              <a:t>一款或數款之處置。</a:t>
            </a:r>
            <a:endParaRPr lang="en-US" altLang="zh-TW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14060865" y="8008364"/>
            <a:ext cx="4227134" cy="2128624"/>
          </a:xfrm>
          <a:prstGeom prst="wedgeRoundRectCallout">
            <a:avLst>
              <a:gd name="adj1" fmla="val -19336"/>
              <a:gd name="adj2" fmla="val -64654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2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案例：</a:t>
            </a:r>
            <a:endParaRPr lang="en-US" altLang="zh-TW" sz="2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just">
              <a:lnSpc>
                <a:spcPts val="32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生對生霸凌，同寢室換寢室。</a:t>
            </a:r>
            <a:endParaRPr lang="en-US" altLang="zh-TW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7212112" y="2653128"/>
            <a:ext cx="3024336" cy="1443640"/>
          </a:xfrm>
          <a:prstGeom prst="wedgeRoundRectCallout">
            <a:avLst>
              <a:gd name="adj1" fmla="val 17897"/>
              <a:gd name="adj2" fmla="val 70887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2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案件一開始就可以啟動輔導，方式由學校自行決定。</a:t>
            </a:r>
            <a:endParaRPr lang="en-US" altLang="zh-TW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18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BC3EF4F-1904-46D1-B08C-2AF390AA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9662977-9BD3-4763-819B-DD8A5298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9BDA9F-67C7-48C4-BC1E-DA853E48F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8" y="3513909"/>
            <a:ext cx="2973268" cy="297326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C568FD8-0463-44ED-B14A-1F71EF1BB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753" y="657769"/>
            <a:ext cx="13934458" cy="844704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16FEBC6-F8F5-459B-A872-6BBFBD9B90CC}"/>
              </a:ext>
            </a:extLst>
          </p:cNvPr>
          <p:cNvSpPr/>
          <p:nvPr/>
        </p:nvSpPr>
        <p:spPr>
          <a:xfrm>
            <a:off x="14055634" y="1580604"/>
            <a:ext cx="3618412" cy="953588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2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6100" y="549077"/>
            <a:ext cx="11544300" cy="969176"/>
          </a:xfrm>
          <a:prstGeom prst="rect">
            <a:avLst/>
          </a:prstGeom>
        </p:spPr>
        <p:txBody>
          <a:bodyPr spcFirstLastPara="1" vert="horz" wrap="square" lIns="0" tIns="20003" rIns="0" bIns="0" rtlCol="0" anchor="ctr" anchorCtr="0">
            <a:spAutoFit/>
          </a:bodyPr>
          <a:lstStyle/>
          <a:p>
            <a:pPr marL="19050">
              <a:spcBef>
                <a:spcPts val="158"/>
              </a:spcBef>
            </a:pPr>
            <a:r>
              <a:rPr lang="en-US" spc="143" dirty="0"/>
              <a:t>  </a:t>
            </a:r>
            <a:endParaRPr b="1" spc="143" dirty="0"/>
          </a:p>
        </p:txBody>
      </p:sp>
      <p:sp>
        <p:nvSpPr>
          <p:cNvPr id="3" name="object 3"/>
          <p:cNvSpPr/>
          <p:nvPr/>
        </p:nvSpPr>
        <p:spPr>
          <a:xfrm>
            <a:off x="2286000" y="1"/>
            <a:ext cx="13716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2115800" y="9716035"/>
            <a:ext cx="3200400" cy="184666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57150"/>
            <a:fld id="{81D60167-4931-47E6-BA6A-407CBD079E47}" type="slidenum">
              <a:rPr spc="-8" dirty="0"/>
              <a:pPr marL="57150"/>
              <a:t>6</a:t>
            </a:fld>
            <a:endParaRPr spc="-8" dirty="0"/>
          </a:p>
        </p:txBody>
      </p:sp>
    </p:spTree>
    <p:extLst>
      <p:ext uri="{BB962C8B-B14F-4D97-AF65-F5344CB8AC3E}">
        <p14:creationId xmlns:p14="http://schemas.microsoft.com/office/powerpoint/2010/main" val="15880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49140" y="823021"/>
            <a:ext cx="9023352" cy="8964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0"/>
          </a:p>
        </p:txBody>
      </p:sp>
    </p:spTree>
    <p:extLst>
      <p:ext uri="{BB962C8B-B14F-4D97-AF65-F5344CB8AC3E}">
        <p14:creationId xmlns:p14="http://schemas.microsoft.com/office/powerpoint/2010/main" val="39281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and White Minimal Geometric Newsletter Presentation">
  <a:themeElements>
    <a:clrScheme name="Office">
      <a:dk1>
        <a:srgbClr val="000000"/>
      </a:dk1>
      <a:lt1>
        <a:srgbClr val="FFFFFF"/>
      </a:lt1>
      <a:dk2>
        <a:srgbClr val="055E5C"/>
      </a:dk2>
      <a:lt2>
        <a:srgbClr val="EEECE1"/>
      </a:lt2>
      <a:accent1>
        <a:srgbClr val="055E5C"/>
      </a:accent1>
      <a:accent2>
        <a:srgbClr val="FFC000"/>
      </a:accent2>
      <a:accent3>
        <a:srgbClr val="EDECED"/>
      </a:accent3>
      <a:accent4>
        <a:srgbClr val="888888"/>
      </a:accent4>
      <a:accent5>
        <a:srgbClr val="FFC00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框架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372</Words>
  <Application>Microsoft Office PowerPoint</Application>
  <PresentationFormat>自訂</PresentationFormat>
  <Paragraphs>50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9" baseType="lpstr">
      <vt:lpstr>Open Sans</vt:lpstr>
      <vt:lpstr>Wingdings</vt:lpstr>
      <vt:lpstr>Calibri</vt:lpstr>
      <vt:lpstr>Paytone One</vt:lpstr>
      <vt:lpstr>微軟正黑體</vt:lpstr>
      <vt:lpstr>Corbel</vt:lpstr>
      <vt:lpstr>Times New Roman</vt:lpstr>
      <vt:lpstr>Wingdings 2</vt:lpstr>
      <vt:lpstr>Arial</vt:lpstr>
      <vt:lpstr>標楷體</vt:lpstr>
      <vt:lpstr>Green and White Minimal Geometric Newsletter Presentation</vt:lpstr>
      <vt:lpstr>框架</vt:lpstr>
      <vt:lpstr>PowerPoint 簡報</vt:lpstr>
      <vt:lpstr>PowerPoint 簡報</vt:lpstr>
      <vt:lpstr>PowerPoint 簡報</vt:lpstr>
      <vt:lpstr>四、妥善處理即時介入：學校於調和、調查、作成終局處理後，得為下列處置 ( 準則第38條：學校可直接決定，無須報核備 )</vt:lpstr>
      <vt:lpstr>PowerPoint 簡報</vt:lpstr>
      <vt:lpstr> 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446</cp:revision>
  <cp:lastPrinted>2024-02-01T12:58:44Z</cp:lastPrinted>
  <dcterms:modified xsi:type="dcterms:W3CDTF">2025-01-13T08:33:26Z</dcterms:modified>
</cp:coreProperties>
</file>